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252" y="5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projecteuclid.org/download/pdf_1/euclid.ss/117701360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www.utstat.toronto.edu/~brunner/oldclass/2201s11/readings/glmboo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hyperlink" Target="http://hunch.net/~coms-4771/quinla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mlbench" TargetMode="External"/><Relationship Id="rId2" Type="http://schemas.openxmlformats.org/officeDocument/2006/relationships/hyperlink" Target="https://cran.r-project.org/package=car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cran.r-project.org/package=e10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tidyver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ran.r-project.org/package=dply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ran.r-project.org/package=ggplo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70597A-4C7B-4E13-A068-29DDC2BDE62A}"/>
              </a:ext>
            </a:extLst>
          </p:cNvPr>
          <p:cNvSpPr/>
          <p:nvPr/>
        </p:nvSpPr>
        <p:spPr>
          <a:xfrm>
            <a:off x="4516174" y="3262199"/>
            <a:ext cx="347959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3EF417-3ADF-4D72-B444-50C52C18F25D}"/>
              </a:ext>
            </a:extLst>
          </p:cNvPr>
          <p:cNvSpPr/>
          <p:nvPr/>
        </p:nvSpPr>
        <p:spPr>
          <a:xfrm>
            <a:off x="4639134" y="1514303"/>
            <a:ext cx="279852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940800-0D9B-44D7-9BFD-CB7FC8786B4C}"/>
              </a:ext>
            </a:extLst>
          </p:cNvPr>
          <p:cNvSpPr/>
          <p:nvPr/>
        </p:nvSpPr>
        <p:spPr>
          <a:xfrm>
            <a:off x="3797300" y="1501103"/>
            <a:ext cx="470352" cy="36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264FE5-4F8B-44B7-880B-3033E5627E2C}"/>
              </a:ext>
            </a:extLst>
          </p:cNvPr>
          <p:cNvSpPr/>
          <p:nvPr/>
        </p:nvSpPr>
        <p:spPr>
          <a:xfrm>
            <a:off x="4051317" y="4690087"/>
            <a:ext cx="216335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http://www.utstat.toronto.edu/~brunner/oldclass/2201s11/readings/glmbook.pdf</a:t>
            </a:r>
            <a:endParaRPr lang="it-IT" dirty="0"/>
          </a:p>
          <a:p>
            <a:r>
              <a:rPr lang="it-IT" dirty="0">
                <a:hlinkClick r:id="rId3"/>
              </a:rPr>
              <a:t>https://projecteuclid.org/download/pdf_1/euclid.ss/1177013604</a:t>
            </a:r>
            <a:r>
              <a:rPr lang="it-I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8370" y="174048"/>
            <a:ext cx="3019557" cy="57477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Still to be completed,  this is not enough clear in my opinion. Need to find an effective way to do it.</a:t>
            </a:r>
          </a:p>
          <a:p>
            <a:endParaRPr lang="en-GB" sz="1050" dirty="0">
              <a:latin typeface="+mn-lt"/>
            </a:endParaRPr>
          </a:p>
          <a:p>
            <a:r>
              <a:rPr lang="en-GB" sz="1050" dirty="0">
                <a:latin typeface="+mn-lt"/>
              </a:rPr>
              <a:t>Maybe it is worth including the algorithm that does the job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454B7B5-6D2D-4BF2-A319-FE6FBADC9DC6}"/>
              </a:ext>
            </a:extLst>
          </p:cNvPr>
          <p:cNvSpPr/>
          <p:nvPr/>
        </p:nvSpPr>
        <p:spPr>
          <a:xfrm>
            <a:off x="573187" y="47533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Additive </a:t>
            </a:r>
            <a:r>
              <a:rPr lang="en-US" sz="1400" kern="1200" dirty="0"/>
              <a:t>Model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631BE80-5F6E-46BC-B062-A3236F152E7A}"/>
              </a:ext>
            </a:extLst>
          </p:cNvPr>
          <p:cNvSpPr/>
          <p:nvPr/>
        </p:nvSpPr>
        <p:spPr>
          <a:xfrm>
            <a:off x="341977" y="300705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Linear </a:t>
            </a:r>
            <a:r>
              <a:rPr lang="en-US" sz="1400" kern="1200" dirty="0"/>
              <a:t>Model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2FC62E4D-8F0A-48E0-9ED8-535CBAA2B33B}"/>
              </a:ext>
            </a:extLst>
          </p:cNvPr>
          <p:cNvSpPr/>
          <p:nvPr/>
        </p:nvSpPr>
        <p:spPr>
          <a:xfrm>
            <a:off x="186207" y="133842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Linear</a:t>
            </a:r>
            <a:r>
              <a:rPr lang="en-US" sz="1400" kern="1200" dirty="0"/>
              <a:t> Model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0E938A8-2DE4-41FE-BE67-75062A821716}"/>
              </a:ext>
            </a:extLst>
          </p:cNvPr>
          <p:cNvSpPr/>
          <p:nvPr/>
        </p:nvSpPr>
        <p:spPr>
          <a:xfrm flipV="1">
            <a:off x="1606440" y="1319369"/>
            <a:ext cx="279925" cy="2705851"/>
          </a:xfrm>
          <a:prstGeom prst="leftBrace">
            <a:avLst>
              <a:gd name="adj1" fmla="val 8333"/>
              <a:gd name="adj2" fmla="val 20470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74CCB39-1D65-4A87-AD79-04DD2536F9AA}"/>
              </a:ext>
            </a:extLst>
          </p:cNvPr>
          <p:cNvSpPr/>
          <p:nvPr/>
        </p:nvSpPr>
        <p:spPr>
          <a:xfrm>
            <a:off x="725503" y="2327614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DAC3063-C337-4ED5-8B6B-E8D1E01B189E}"/>
              </a:ext>
            </a:extLst>
          </p:cNvPr>
          <p:cNvSpPr/>
          <p:nvPr/>
        </p:nvSpPr>
        <p:spPr>
          <a:xfrm>
            <a:off x="977242" y="4096238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0DACEC9-C14C-4B10-BA65-BFF42439DC19}"/>
              </a:ext>
            </a:extLst>
          </p:cNvPr>
          <p:cNvSpPr/>
          <p:nvPr/>
        </p:nvSpPr>
        <p:spPr>
          <a:xfrm>
            <a:off x="3171035" y="2100810"/>
            <a:ext cx="782258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Response</a:t>
            </a:r>
            <a:r>
              <a:rPr lang="en-US" sz="1100" kern="1200" dirty="0"/>
              <a:t> Variable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374AA1-72E5-4423-A135-AC4151611C0F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flipV="1">
            <a:off x="3895357" y="1861103"/>
            <a:ext cx="137119" cy="239707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49D15E-AAD2-44F3-917A-8A719D066626}"/>
              </a:ext>
            </a:extLst>
          </p:cNvPr>
          <p:cNvCxnSpPr>
            <a:cxnSpLocks/>
            <a:stCxn id="22" idx="1"/>
            <a:endCxn id="28" idx="2"/>
          </p:cNvCxnSpPr>
          <p:nvPr/>
        </p:nvCxnSpPr>
        <p:spPr>
          <a:xfrm flipV="1">
            <a:off x="4728666" y="1847903"/>
            <a:ext cx="50394" cy="171680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2">
            <a:extLst>
              <a:ext uri="{FF2B5EF4-FFF2-40B4-BE49-F238E27FC236}">
                <a16:creationId xmlns:a16="http://schemas.microsoft.com/office/drawing/2014/main" id="{541281D6-EB4A-4565-B570-317EFAE8DC21}"/>
              </a:ext>
            </a:extLst>
          </p:cNvPr>
          <p:cNvSpPr/>
          <p:nvPr/>
        </p:nvSpPr>
        <p:spPr>
          <a:xfrm>
            <a:off x="3530634" y="2812039"/>
            <a:ext cx="104136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Link</a:t>
            </a:r>
            <a:r>
              <a:rPr lang="en-US" sz="1100" kern="1200" dirty="0"/>
              <a:t>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AA11B9-7D8E-4BBF-8D52-CC9A9F184F31}"/>
              </a:ext>
            </a:extLst>
          </p:cNvPr>
          <p:cNvCxnSpPr>
            <a:cxnSpLocks/>
            <a:stCxn id="30" idx="5"/>
            <a:endCxn id="32" idx="0"/>
          </p:cNvCxnSpPr>
          <p:nvPr/>
        </p:nvCxnSpPr>
        <p:spPr>
          <a:xfrm>
            <a:off x="4494874" y="3101967"/>
            <a:ext cx="195280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2">
            <a:extLst>
              <a:ext uri="{FF2B5EF4-FFF2-40B4-BE49-F238E27FC236}">
                <a16:creationId xmlns:a16="http://schemas.microsoft.com/office/drawing/2014/main" id="{22989CB8-FB90-4199-9308-04EFAFBF1CF4}"/>
              </a:ext>
            </a:extLst>
          </p:cNvPr>
          <p:cNvSpPr/>
          <p:nvPr/>
        </p:nvSpPr>
        <p:spPr>
          <a:xfrm>
            <a:off x="3047115" y="4239927"/>
            <a:ext cx="117127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Smooth</a:t>
            </a:r>
            <a:r>
              <a:rPr lang="en-US" sz="1100" kern="1200" dirty="0"/>
              <a:t> function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91039B-07C3-4F70-B857-CAF996C2FF6F}"/>
              </a:ext>
            </a:extLst>
          </p:cNvPr>
          <p:cNvCxnSpPr>
            <a:cxnSpLocks/>
            <a:stCxn id="42" idx="5"/>
            <a:endCxn id="41" idx="0"/>
          </p:cNvCxnSpPr>
          <p:nvPr/>
        </p:nvCxnSpPr>
        <p:spPr>
          <a:xfrm>
            <a:off x="4131643" y="4529855"/>
            <a:ext cx="27842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9567214E-228D-4B4C-8C83-6ECA5C78632D}"/>
              </a:ext>
            </a:extLst>
          </p:cNvPr>
          <p:cNvSpPr/>
          <p:nvPr/>
        </p:nvSpPr>
        <p:spPr>
          <a:xfrm flipV="1">
            <a:off x="1411397" y="1298589"/>
            <a:ext cx="212930" cy="959340"/>
          </a:xfrm>
          <a:prstGeom prst="leftBrace">
            <a:avLst>
              <a:gd name="adj1" fmla="val 8333"/>
              <a:gd name="adj2" fmla="val 23657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655D7E34-62B4-4D57-B57E-2CB4939C6D81}"/>
              </a:ext>
            </a:extLst>
          </p:cNvPr>
          <p:cNvSpPr/>
          <p:nvPr/>
        </p:nvSpPr>
        <p:spPr>
          <a:xfrm flipV="1">
            <a:off x="1848458" y="1311287"/>
            <a:ext cx="279925" cy="4309537"/>
          </a:xfrm>
          <a:prstGeom prst="leftBrace">
            <a:avLst>
              <a:gd name="adj1" fmla="val 8333"/>
              <a:gd name="adj2" fmla="val 9272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88684E0-44B8-4563-97DA-539036C64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4"/>
          <a:stretch/>
        </p:blipFill>
        <p:spPr>
          <a:xfrm>
            <a:off x="-4785974" y="1197982"/>
            <a:ext cx="4467121" cy="4680000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:a16="http://schemas.microsoft.com/office/drawing/2014/main" id="{311BC9CE-9580-4F85-9BD5-DC19623C0A2E}"/>
              </a:ext>
            </a:extLst>
          </p:cNvPr>
          <p:cNvSpPr/>
          <p:nvPr/>
        </p:nvSpPr>
        <p:spPr>
          <a:xfrm>
            <a:off x="4621329" y="2019583"/>
            <a:ext cx="1449270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Covariates</a:t>
            </a:r>
            <a:r>
              <a:rPr lang="en-US" sz="1100" kern="1200" dirty="0"/>
              <a:t> vector </a:t>
            </a:r>
            <a:r>
              <a:rPr lang="en-US" sz="1100" dirty="0"/>
              <a:t>(predictor variables)</a:t>
            </a:r>
            <a:endParaRPr lang="en-US" sz="1100" kern="12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B68915-0944-412D-8A1D-A8F9007B6970}"/>
              </a:ext>
            </a:extLst>
          </p:cNvPr>
          <p:cNvGrpSpPr/>
          <p:nvPr/>
        </p:nvGrpSpPr>
        <p:grpSpPr>
          <a:xfrm>
            <a:off x="6098370" y="836873"/>
            <a:ext cx="3019557" cy="1861283"/>
            <a:chOff x="6017436" y="1059313"/>
            <a:chExt cx="3019557" cy="1861283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241FFBD-1B50-485B-8A4F-73B2DAD69ADF}"/>
                </a:ext>
              </a:extLst>
            </p:cNvPr>
            <p:cNvGrpSpPr/>
            <p:nvPr/>
          </p:nvGrpSpPr>
          <p:grpSpPr>
            <a:xfrm>
              <a:off x="6292948" y="1174516"/>
              <a:ext cx="2744045" cy="1710817"/>
              <a:chOff x="5854900" y="1416549"/>
              <a:chExt cx="2744045" cy="171081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0E7AF8F-5485-4198-8D00-69EC92BCF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4900" y="1416549"/>
                <a:ext cx="2599042" cy="17108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01CE9CC-70E5-4EF7-8670-2A2C41826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5550" y="1670678"/>
                <a:ext cx="420057" cy="811708"/>
              </a:xfrm>
              <a:prstGeom prst="line">
                <a:avLst/>
              </a:prstGeom>
              <a:ln w="19050">
                <a:solidFill>
                  <a:srgbClr val="728FA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E478D6-6F55-480E-9B52-B2A3F915B203}"/>
                  </a:ext>
                </a:extLst>
              </p:cNvPr>
              <p:cNvSpPr/>
              <p:nvPr/>
            </p:nvSpPr>
            <p:spPr>
              <a:xfrm>
                <a:off x="7654396" y="1700935"/>
                <a:ext cx="528014" cy="679487"/>
              </a:xfrm>
              <a:custGeom>
                <a:avLst/>
                <a:gdLst>
                  <a:gd name="connsiteX0" fmla="*/ 0 w 396030"/>
                  <a:gd name="connsiteY0" fmla="*/ 0 h 553226"/>
                  <a:gd name="connsiteX1" fmla="*/ 217851 w 396030"/>
                  <a:gd name="connsiteY1" fmla="*/ 128990 h 553226"/>
                  <a:gd name="connsiteX2" fmla="*/ 395571 w 396030"/>
                  <a:gd name="connsiteY2" fmla="*/ 114658 h 553226"/>
                  <a:gd name="connsiteX3" fmla="*/ 269447 w 396030"/>
                  <a:gd name="connsiteY3" fmla="*/ 318177 h 553226"/>
                  <a:gd name="connsiteX4" fmla="*/ 275180 w 396030"/>
                  <a:gd name="connsiteY4" fmla="*/ 553226 h 553226"/>
                  <a:gd name="connsiteX5" fmla="*/ 275180 w 396030"/>
                  <a:gd name="connsiteY5" fmla="*/ 553226 h 55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30" h="553226">
                    <a:moveTo>
                      <a:pt x="0" y="0"/>
                    </a:moveTo>
                    <a:cubicBezTo>
                      <a:pt x="75961" y="54940"/>
                      <a:pt x="151923" y="109880"/>
                      <a:pt x="217851" y="128990"/>
                    </a:cubicBezTo>
                    <a:cubicBezTo>
                      <a:pt x="283779" y="148100"/>
                      <a:pt x="386972" y="83127"/>
                      <a:pt x="395571" y="114658"/>
                    </a:cubicBezTo>
                    <a:cubicBezTo>
                      <a:pt x="404170" y="146189"/>
                      <a:pt x="289512" y="245082"/>
                      <a:pt x="269447" y="318177"/>
                    </a:cubicBezTo>
                    <a:cubicBezTo>
                      <a:pt x="249382" y="391272"/>
                      <a:pt x="275180" y="553226"/>
                      <a:pt x="275180" y="553226"/>
                    </a:cubicBezTo>
                    <a:lnTo>
                      <a:pt x="275180" y="5532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E1BE92EB-46E2-4B77-B96C-0F87E8338B3B}"/>
                  </a:ext>
                </a:extLst>
              </p:cNvPr>
              <p:cNvSpPr/>
              <p:nvPr/>
            </p:nvSpPr>
            <p:spPr>
              <a:xfrm>
                <a:off x="7332212" y="2485071"/>
                <a:ext cx="1266733" cy="360001"/>
              </a:xfrm>
              <a:custGeom>
                <a:avLst/>
                <a:gdLst>
                  <a:gd name="connsiteX0" fmla="*/ 0 w 1171277"/>
                  <a:gd name="connsiteY0" fmla="*/ 86748 h 867477"/>
                  <a:gd name="connsiteX1" fmla="*/ 86748 w 1171277"/>
                  <a:gd name="connsiteY1" fmla="*/ 0 h 867477"/>
                  <a:gd name="connsiteX2" fmla="*/ 1084529 w 1171277"/>
                  <a:gd name="connsiteY2" fmla="*/ 0 h 867477"/>
                  <a:gd name="connsiteX3" fmla="*/ 1171277 w 1171277"/>
                  <a:gd name="connsiteY3" fmla="*/ 86748 h 867477"/>
                  <a:gd name="connsiteX4" fmla="*/ 1171277 w 1171277"/>
                  <a:gd name="connsiteY4" fmla="*/ 780729 h 867477"/>
                  <a:gd name="connsiteX5" fmla="*/ 1084529 w 1171277"/>
                  <a:gd name="connsiteY5" fmla="*/ 867477 h 867477"/>
                  <a:gd name="connsiteX6" fmla="*/ 86748 w 1171277"/>
                  <a:gd name="connsiteY6" fmla="*/ 867477 h 867477"/>
                  <a:gd name="connsiteX7" fmla="*/ 0 w 1171277"/>
                  <a:gd name="connsiteY7" fmla="*/ 780729 h 867477"/>
                  <a:gd name="connsiteX8" fmla="*/ 0 w 1171277"/>
                  <a:gd name="connsiteY8" fmla="*/ 86748 h 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867477">
                    <a:moveTo>
                      <a:pt x="0" y="86748"/>
                    </a:moveTo>
                    <a:cubicBezTo>
                      <a:pt x="0" y="38838"/>
                      <a:pt x="38838" y="0"/>
                      <a:pt x="86748" y="0"/>
                    </a:cubicBezTo>
                    <a:lnTo>
                      <a:pt x="1084529" y="0"/>
                    </a:lnTo>
                    <a:cubicBezTo>
                      <a:pt x="1132439" y="0"/>
                      <a:pt x="1171277" y="38838"/>
                      <a:pt x="1171277" y="86748"/>
                    </a:cubicBezTo>
                    <a:lnTo>
                      <a:pt x="1171277" y="780729"/>
                    </a:lnTo>
                    <a:cubicBezTo>
                      <a:pt x="1171277" y="828639"/>
                      <a:pt x="1132439" y="867477"/>
                      <a:pt x="1084529" y="867477"/>
                    </a:cubicBezTo>
                    <a:lnTo>
                      <a:pt x="86748" y="867477"/>
                    </a:lnTo>
                    <a:cubicBezTo>
                      <a:pt x="38838" y="867477"/>
                      <a:pt x="0" y="828639"/>
                      <a:pt x="0" y="780729"/>
                    </a:cubicBezTo>
                    <a:lnTo>
                      <a:pt x="0" y="8674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3988" tIns="93988" rIns="93988" bIns="93988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b="1" kern="1200" dirty="0"/>
                  <a:t>Normally distributed errors</a:t>
                </a:r>
                <a:endParaRPr lang="en-US" sz="1100" kern="12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66840AB-2BEA-4A94-8434-AB4028BE98CE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8257541" y="1874989"/>
                <a:ext cx="247586" cy="610082"/>
              </a:xfrm>
              <a:prstGeom prst="straightConnector1">
                <a:avLst/>
              </a:prstGeom>
              <a:ln>
                <a:solidFill>
                  <a:srgbClr val="00AF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/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/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7535C90-0AEB-44EB-AF5F-F4D51CCCC786}"/>
              </a:ext>
            </a:extLst>
          </p:cNvPr>
          <p:cNvGrpSpPr/>
          <p:nvPr/>
        </p:nvGrpSpPr>
        <p:grpSpPr>
          <a:xfrm>
            <a:off x="6190586" y="2716688"/>
            <a:ext cx="2648263" cy="2368407"/>
            <a:chOff x="6177105" y="2728639"/>
            <a:chExt cx="2648263" cy="236840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A2CDF59-61DB-4962-9524-FCDF72F44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b="3986"/>
            <a:stretch/>
          </p:blipFill>
          <p:spPr>
            <a:xfrm>
              <a:off x="6387006" y="2970199"/>
              <a:ext cx="2438362" cy="1860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5F9ED80C-EB26-4AB1-AEA3-F39899402F11}"/>
                </a:ext>
              </a:extLst>
            </p:cNvPr>
            <p:cNvSpPr/>
            <p:nvPr/>
          </p:nvSpPr>
          <p:spPr>
            <a:xfrm>
              <a:off x="7503911" y="3911618"/>
              <a:ext cx="1266733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Binary </a:t>
              </a:r>
              <a:r>
                <a:rPr lang="en-US" sz="1100" kern="1200" dirty="0"/>
                <a:t>Response Variable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DABA7E-7526-4263-B8EF-526FEE203849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8466392" y="3320557"/>
              <a:ext cx="210434" cy="59106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2F26442-6A7A-46A8-BF8B-4D09C48F7853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H="1">
              <a:off x="7419352" y="4271619"/>
              <a:ext cx="178377" cy="19059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/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/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it-IT" dirty="0"/>
              </a:p>
              <a:p>
                <a:pPr lvl="4"/>
                <a:r>
                  <a:rPr lang="it-IT" dirty="0"/>
                  <a:t>Linear Regression: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score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endParaRPr lang="it-IT" dirty="0"/>
              </a:p>
              <a:p>
                <a:pPr lvl="4"/>
                <a:r>
                  <a:rPr lang="it-IT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probability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r>
                  <a:rPr lang="it-IT" dirty="0"/>
                  <a:t>GAM: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no linear I/O relationship</a:t>
                </a:r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interdependencies among covariates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k-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neighbors</a:t>
            </a:r>
            <a:r>
              <a:rPr lang="it-IT" dirty="0"/>
              <a:t> (k-NN)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45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/>
              <a:t>Fabio's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5E2FA72-B57A-49AC-9A42-528C6EC5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07" y="3610813"/>
            <a:ext cx="1957835" cy="223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ECC47A-146E-49C9-9F86-01A6A250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1" y="3573833"/>
            <a:ext cx="1958034" cy="2239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29EE4D-A97A-41BE-96B8-DCE9BDD9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3" y="3664999"/>
            <a:ext cx="1957835" cy="2239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6318250"/>
            <a:ext cx="7704000" cy="3600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Support Vector Machine (SVM)</a:t>
            </a:r>
          </a:p>
          <a:p>
            <a:pPr lvl="1"/>
            <a:r>
              <a:rPr lang="it-IT" dirty="0"/>
              <a:t>Find the best class-separating hyperplane in a n-dimensional kernel space</a:t>
            </a:r>
          </a:p>
          <a:p>
            <a:pPr lvl="1"/>
            <a:r>
              <a:rPr lang="it-IT" dirty="0"/>
              <a:t>It can be shown that equation of the hyperplane is solely determined by the </a:t>
            </a:r>
            <a:r>
              <a:rPr lang="it-IT" b="1" dirty="0"/>
              <a:t>support vectors</a:t>
            </a:r>
            <a:r>
              <a:rPr lang="it-IT" dirty="0"/>
              <a:t>, i.e. the points the closest to such hyperplane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60F0447F-E72A-4FFA-841D-C41B17CF6056}"/>
              </a:ext>
            </a:extLst>
          </p:cNvPr>
          <p:cNvSpPr/>
          <p:nvPr/>
        </p:nvSpPr>
        <p:spPr>
          <a:xfrm>
            <a:off x="72000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Linear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BD18035-D9DD-4C9D-9B9A-E328CE2ABA41}"/>
              </a:ext>
            </a:extLst>
          </p:cNvPr>
          <p:cNvSpPr/>
          <p:nvPr/>
        </p:nvSpPr>
        <p:spPr>
          <a:xfrm>
            <a:off x="383571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Polynomial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99716B0-5C03-4973-9F86-AB1AE891EB40}"/>
              </a:ext>
            </a:extLst>
          </p:cNvPr>
          <p:cNvSpPr/>
          <p:nvPr/>
        </p:nvSpPr>
        <p:spPr>
          <a:xfrm>
            <a:off x="6951420" y="2838111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Radial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4D057A-CD4F-4642-8147-C15BDF1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7" y="3664999"/>
            <a:ext cx="1957835" cy="22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11F6D7-1F8A-47FA-9D64-F83869F9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59" y="3556626"/>
            <a:ext cx="1957835" cy="22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E39C05-A371-4685-9CB0-60231AE0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721" y="3588761"/>
            <a:ext cx="1957835" cy="223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F271C3-DFF3-4B9E-98E2-FA87AC453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246" y="3573833"/>
            <a:ext cx="1957835" cy="22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43B864-7DB8-4859-A012-3CEC3CB84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246" y="3629119"/>
            <a:ext cx="1957835" cy="22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79F6D9-DFB5-460A-BF4A-256B88AC7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533" y="3664999"/>
            <a:ext cx="1957835" cy="223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7389AC-9546-4E1A-A5FD-B0C4F9B91C37}"/>
              </a:ext>
            </a:extLst>
          </p:cNvPr>
          <p:cNvSpPr txBox="1"/>
          <p:nvPr/>
        </p:nvSpPr>
        <p:spPr>
          <a:xfrm>
            <a:off x="4020833" y="3412041"/>
            <a:ext cx="1972307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Perhaps insert the tuning hyperparameters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72A2C-8F8F-48F3-AC3D-47DE4DE23AED}"/>
              </a:ext>
            </a:extLst>
          </p:cNvPr>
          <p:cNvSpPr txBox="1"/>
          <p:nvPr/>
        </p:nvSpPr>
        <p:spPr>
          <a:xfrm>
            <a:off x="4477053" y="218431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Some formulas?</a:t>
            </a: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/>
              <p:nvPr/>
            </p:nvSpPr>
            <p:spPr>
              <a:xfrm>
                <a:off x="4318640" y="3853168"/>
                <a:ext cx="4591701" cy="204311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+mj-lt"/>
                  </a:rPr>
                  <a:t>Entropy</a:t>
                </a:r>
                <a:r>
                  <a:rPr lang="en-GB" sz="1200" b="0" dirty="0">
                    <a:latin typeface="+mj-lt"/>
                  </a:rPr>
                  <a:t>:</a:t>
                </a:r>
                <a:r>
                  <a:rPr lang="en-GB" sz="1200" b="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en-GB" sz="1200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12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1200" dirty="0">
                    <a:latin typeface="+mn-lt"/>
                  </a:rPr>
                  <a:t> is the subset of data on which the entropy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1200" dirty="0">
                    <a:latin typeface="+mn-lt"/>
                  </a:rPr>
                  <a:t> is the set of classes in S (i.e. </a:t>
                </a:r>
                <a:r>
                  <a:rPr lang="en-GB" sz="1200" i="1" dirty="0">
                    <a:latin typeface="+mn-lt"/>
                  </a:rPr>
                  <a:t>class_1</a:t>
                </a:r>
                <a:r>
                  <a:rPr lang="en-GB" sz="1200" dirty="0">
                    <a:latin typeface="+mn-lt"/>
                  </a:rPr>
                  <a:t>, </a:t>
                </a:r>
                <a:r>
                  <a:rPr lang="en-GB" sz="1200" i="1" dirty="0">
                    <a:latin typeface="+mn-lt"/>
                  </a:rPr>
                  <a:t>class_2</a:t>
                </a:r>
                <a:r>
                  <a:rPr lang="en-GB" sz="1200" dirty="0">
                    <a:latin typeface="+mn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latin typeface="+mn-lt"/>
                  </a:rPr>
                  <a:t>the proportion of the number of elements of </a:t>
                </a:r>
                <a:r>
                  <a:rPr lang="en-GB" sz="1200" i="1" dirty="0">
                    <a:latin typeface="+mn-lt"/>
                  </a:rPr>
                  <a:t>class x</a:t>
                </a:r>
                <a:r>
                  <a:rPr lang="en-GB" sz="1200" dirty="0">
                    <a:latin typeface="+mn-lt"/>
                  </a:rPr>
                  <a:t> to the total number of element in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>
                  <a:latin typeface="+mn-lt"/>
                </a:endParaRPr>
              </a:p>
              <a:p>
                <a:pPr algn="ctr"/>
                <a:r>
                  <a:rPr lang="en-GB" sz="1200" b="1" dirty="0">
                    <a:latin typeface="+mj-lt"/>
                  </a:rPr>
                  <a:t>Information Gain</a:t>
                </a:r>
                <a:r>
                  <a:rPr lang="en-GB" sz="1200" dirty="0">
                    <a:latin typeface="+mj-lt"/>
                  </a:rPr>
                  <a:t>:</a:t>
                </a:r>
                <a:r>
                  <a:rPr lang="en-GB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2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200" dirty="0">
                    <a:latin typeface="+mn-lt"/>
                  </a:rPr>
                  <a:t> the sub-subset created from splitting set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200" dirty="0">
                    <a:latin typeface="+mn-lt"/>
                  </a:rPr>
                  <a:t> by attribute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en-GB" sz="1200" dirty="0">
                    <a:latin typeface="+mn-lt"/>
                  </a:rPr>
                  <a:t>the proportion of the number of elements of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>
                    <a:latin typeface="+mn-lt"/>
                  </a:rPr>
                  <a:t> to the total number of element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40" y="3853168"/>
                <a:ext cx="4591701" cy="2043113"/>
              </a:xfrm>
              <a:prstGeom prst="roundRect">
                <a:avLst/>
              </a:prstGeom>
              <a:blipFill>
                <a:blip r:embed="rId2"/>
                <a:stretch>
                  <a:fillRect t="-1002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541E004-6A6A-49BB-9544-98F3EB609638}"/>
              </a:ext>
            </a:extLst>
          </p:cNvPr>
          <p:cNvGrpSpPr/>
          <p:nvPr/>
        </p:nvGrpSpPr>
        <p:grpSpPr>
          <a:xfrm>
            <a:off x="3702050" y="1011206"/>
            <a:ext cx="4961029" cy="2736115"/>
            <a:chOff x="3929094" y="1250753"/>
            <a:chExt cx="4961029" cy="2736115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2961C1C0-6961-431A-946A-DF02D336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813" y="1250753"/>
              <a:ext cx="2392310" cy="2736115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82E121C2-E240-470B-AB4D-F4D274C3B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377" t="19310" r="11190" b="19556"/>
            <a:stretch/>
          </p:blipFill>
          <p:spPr>
            <a:xfrm>
              <a:off x="3929094" y="1413486"/>
              <a:ext cx="2496874" cy="247865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7F405A-47D3-4BBF-B381-A05E4145E637}"/>
              </a:ext>
            </a:extLst>
          </p:cNvPr>
          <p:cNvGrpSpPr/>
          <p:nvPr/>
        </p:nvGrpSpPr>
        <p:grpSpPr>
          <a:xfrm>
            <a:off x="3636945" y="981139"/>
            <a:ext cx="4865460" cy="2726868"/>
            <a:chOff x="2434589" y="2563994"/>
            <a:chExt cx="4865460" cy="27268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90CDC5-C58C-4439-BD2B-3E3A9C899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67" t="17818" r="10593" b="20003"/>
            <a:stretch/>
          </p:blipFill>
          <p:spPr>
            <a:xfrm>
              <a:off x="2434589" y="2854465"/>
              <a:ext cx="2384225" cy="226257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CEFD52-C473-4FAC-B77B-B4686C74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5824" y="2563994"/>
              <a:ext cx="2384225" cy="27268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0B2CDA-2E43-4049-8D02-4408A1C87FE8}"/>
              </a:ext>
            </a:extLst>
          </p:cNvPr>
          <p:cNvGrpSpPr/>
          <p:nvPr/>
        </p:nvGrpSpPr>
        <p:grpSpPr>
          <a:xfrm>
            <a:off x="4066730" y="1012112"/>
            <a:ext cx="4565993" cy="2726868"/>
            <a:chOff x="3703171" y="2992800"/>
            <a:chExt cx="4565993" cy="27268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77B0B3-A8D7-459D-9569-ED0A110A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4939" y="2992800"/>
              <a:ext cx="2384225" cy="27268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DE9399-C38A-40C6-A9C4-84E384A21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255" t="21555" r="14074" b="22253"/>
            <a:stretch/>
          </p:blipFill>
          <p:spPr>
            <a:xfrm>
              <a:off x="3703171" y="3263901"/>
              <a:ext cx="2128829" cy="2183064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1597F37-9936-40FC-971A-E93F93D2610F}"/>
              </a:ext>
            </a:extLst>
          </p:cNvPr>
          <p:cNvGrpSpPr/>
          <p:nvPr/>
        </p:nvGrpSpPr>
        <p:grpSpPr>
          <a:xfrm>
            <a:off x="3719424" y="738507"/>
            <a:ext cx="2492140" cy="2752585"/>
            <a:chOff x="3972782" y="986395"/>
            <a:chExt cx="2492140" cy="27525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A5F2EA-73BB-4220-A6BF-0DE88076CA5C}"/>
                </a:ext>
              </a:extLst>
            </p:cNvPr>
            <p:cNvSpPr/>
            <p:nvPr/>
          </p:nvSpPr>
          <p:spPr>
            <a:xfrm>
              <a:off x="4764885" y="1540783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80EA740-BF38-42C5-8C98-5D46D2053323}"/>
                </a:ext>
              </a:extLst>
            </p:cNvPr>
            <p:cNvSpPr/>
            <p:nvPr/>
          </p:nvSpPr>
          <p:spPr>
            <a:xfrm>
              <a:off x="4256482" y="986395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Root</a:t>
              </a:r>
              <a:r>
                <a:rPr lang="en-US" sz="1100" kern="1200" dirty="0"/>
                <a:t> Node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0DC304-C483-4208-9885-18EAAE1EE02C}"/>
                </a:ext>
              </a:extLst>
            </p:cNvPr>
            <p:cNvCxnSpPr>
              <a:cxnSpLocks/>
              <a:stCxn id="23" idx="5"/>
              <a:endCxn id="22" idx="0"/>
            </p:cNvCxnSpPr>
            <p:nvPr/>
          </p:nvCxnSpPr>
          <p:spPr>
            <a:xfrm>
              <a:off x="4840781" y="1346396"/>
              <a:ext cx="159280" cy="194387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F85D1C7-F742-4290-B0FD-187241FE3F3C}"/>
                </a:ext>
              </a:extLst>
            </p:cNvPr>
            <p:cNvSpPr/>
            <p:nvPr/>
          </p:nvSpPr>
          <p:spPr>
            <a:xfrm>
              <a:off x="4256482" y="2171511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02661E6-6D75-4B42-B444-C531438988F0}"/>
                </a:ext>
              </a:extLst>
            </p:cNvPr>
            <p:cNvSpPr/>
            <p:nvPr/>
          </p:nvSpPr>
          <p:spPr>
            <a:xfrm>
              <a:off x="3972782" y="2971040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Leaves</a:t>
              </a:r>
              <a:endParaRPr lang="en-US" sz="11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430A03-703A-43E7-AD39-09EE33D9286D}"/>
                </a:ext>
              </a:extLst>
            </p:cNvPr>
            <p:cNvSpPr/>
            <p:nvPr/>
          </p:nvSpPr>
          <p:spPr>
            <a:xfrm>
              <a:off x="4865527" y="2762061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D9D068-D2AA-4FB4-9AF9-477480D89E30}"/>
                </a:ext>
              </a:extLst>
            </p:cNvPr>
            <p:cNvSpPr/>
            <p:nvPr/>
          </p:nvSpPr>
          <p:spPr>
            <a:xfrm>
              <a:off x="5453470" y="3357669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C313A8-B17D-48D1-8364-19FB491E3D7A}"/>
                </a:ext>
              </a:extLst>
            </p:cNvPr>
            <p:cNvSpPr/>
            <p:nvPr/>
          </p:nvSpPr>
          <p:spPr>
            <a:xfrm>
              <a:off x="5986019" y="3378980"/>
              <a:ext cx="470352" cy="36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A97541E-1197-4EBD-B1C8-50468D3C0744}"/>
                </a:ext>
              </a:extLst>
            </p:cNvPr>
            <p:cNvCxnSpPr>
              <a:cxnSpLocks/>
              <a:stCxn id="35" idx="1"/>
              <a:endCxn id="34" idx="1"/>
            </p:cNvCxnSpPr>
            <p:nvPr/>
          </p:nvCxnSpPr>
          <p:spPr>
            <a:xfrm flipV="1">
              <a:off x="4019518" y="2351511"/>
              <a:ext cx="236964" cy="61952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21DC6A-F336-44CE-8B2B-FD91F9AC1DA9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4603817" y="2942061"/>
              <a:ext cx="261710" cy="6497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42B7FEF-AEC6-4FC9-BFE9-AD8DE613EA6C}"/>
                </a:ext>
              </a:extLst>
            </p:cNvPr>
            <p:cNvCxnSpPr>
              <a:cxnSpLocks/>
              <a:stCxn id="35" idx="6"/>
              <a:endCxn id="37" idx="1"/>
            </p:cNvCxnSpPr>
            <p:nvPr/>
          </p:nvCxnSpPr>
          <p:spPr>
            <a:xfrm>
              <a:off x="4019518" y="3331041"/>
              <a:ext cx="1433952" cy="206628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802FFE-9335-4952-BB9C-47FB65E33159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>
              <a:off x="4603817" y="3295041"/>
              <a:ext cx="1617378" cy="8393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9D2E53D2-F997-4D36-8234-CBD40D957BBF}"/>
                </a:ext>
              </a:extLst>
            </p:cNvPr>
            <p:cNvSpPr/>
            <p:nvPr/>
          </p:nvSpPr>
          <p:spPr>
            <a:xfrm>
              <a:off x="5721343" y="1428181"/>
              <a:ext cx="743579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Decision</a:t>
              </a:r>
              <a:r>
                <a:rPr lang="en-US" sz="1100" kern="1200" dirty="0"/>
                <a:t> Nodes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0A758D-CFCC-4044-8933-CB368D866337}"/>
                </a:ext>
              </a:extLst>
            </p:cNvPr>
            <p:cNvCxnSpPr>
              <a:cxnSpLocks/>
              <a:stCxn id="58" idx="6"/>
              <a:endCxn id="63" idx="0"/>
            </p:cNvCxnSpPr>
            <p:nvPr/>
          </p:nvCxnSpPr>
          <p:spPr>
            <a:xfrm>
              <a:off x="5776415" y="1788182"/>
              <a:ext cx="155792" cy="935545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644B80-DE80-41ED-886B-9E23BC2CC662}"/>
                </a:ext>
              </a:extLst>
            </p:cNvPr>
            <p:cNvSpPr/>
            <p:nvPr/>
          </p:nvSpPr>
          <p:spPr>
            <a:xfrm>
              <a:off x="5235237" y="2134505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89E57D-4028-4EE3-AD74-04089074BC07}"/>
                </a:ext>
              </a:extLst>
            </p:cNvPr>
            <p:cNvSpPr/>
            <p:nvPr/>
          </p:nvSpPr>
          <p:spPr>
            <a:xfrm>
              <a:off x="5697031" y="2723727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741BF24-794D-4A6A-BEC8-C520686F36BB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H="1">
              <a:off x="5494430" y="1788182"/>
              <a:ext cx="281985" cy="34011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Dichotomizer </a:t>
            </a:r>
            <a:r>
              <a:rPr lang="it-IT" dirty="0">
                <a:hlinkClick r:id="rId9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3432050" cy="4680000"/>
          </a:xfrm>
        </p:spPr>
        <p:txBody>
          <a:bodyPr>
            <a:normAutofit/>
          </a:bodyPr>
          <a:lstStyle/>
          <a:p>
            <a:endParaRPr lang="it-IT" b="1" dirty="0"/>
          </a:p>
          <a:p>
            <a:r>
              <a:rPr lang="it-IT" b="1" dirty="0"/>
              <a:t>Decision Trees</a:t>
            </a:r>
          </a:p>
          <a:p>
            <a:pPr marL="0" indent="0">
              <a:buNone/>
            </a:pPr>
            <a:r>
              <a:rPr lang="en-GB" dirty="0"/>
              <a:t>Classification (or regression) models in the form of a tree structure. 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subsets. 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it-IT" b="1" dirty="0"/>
              <a:t>Random Forest</a:t>
            </a:r>
          </a:p>
          <a:p>
            <a:pPr marL="0" indent="0">
              <a:buNone/>
            </a:pPr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</p:spPr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4384285-A848-4B65-81E7-99624FA913BE}"/>
              </a:ext>
            </a:extLst>
          </p:cNvPr>
          <p:cNvGrpSpPr/>
          <p:nvPr/>
        </p:nvGrpSpPr>
        <p:grpSpPr>
          <a:xfrm>
            <a:off x="3876268" y="729011"/>
            <a:ext cx="2045126" cy="3368512"/>
            <a:chOff x="3323031" y="2911830"/>
            <a:chExt cx="2045126" cy="3368512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2E1604A-0D67-455D-B7CE-58A394232956}"/>
                </a:ext>
              </a:extLst>
            </p:cNvPr>
            <p:cNvSpPr/>
            <p:nvPr/>
          </p:nvSpPr>
          <p:spPr>
            <a:xfrm>
              <a:off x="3920677" y="3563285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F1B6229-0FCD-4234-A344-60A47E83142D}"/>
                </a:ext>
              </a:extLst>
            </p:cNvPr>
            <p:cNvSpPr/>
            <p:nvPr/>
          </p:nvSpPr>
          <p:spPr>
            <a:xfrm>
              <a:off x="3323031" y="3968127"/>
              <a:ext cx="399169" cy="29612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CE12E4B-BB14-4C2E-BA04-9D4EFC72F1FE}"/>
                </a:ext>
              </a:extLst>
            </p:cNvPr>
            <p:cNvSpPr/>
            <p:nvPr/>
          </p:nvSpPr>
          <p:spPr>
            <a:xfrm>
              <a:off x="3684457" y="5015078"/>
              <a:ext cx="358852" cy="24354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956F88B-892B-4062-AA46-5142172CAE9F}"/>
                </a:ext>
              </a:extLst>
            </p:cNvPr>
            <p:cNvSpPr/>
            <p:nvPr/>
          </p:nvSpPr>
          <p:spPr>
            <a:xfrm>
              <a:off x="3996573" y="5352342"/>
              <a:ext cx="353131" cy="25691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55C422C-1A26-4652-B8CB-B8637324848C}"/>
                </a:ext>
              </a:extLst>
            </p:cNvPr>
            <p:cNvSpPr/>
            <p:nvPr/>
          </p:nvSpPr>
          <p:spPr>
            <a:xfrm>
              <a:off x="4977189" y="4317703"/>
              <a:ext cx="390968" cy="29863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438752E-EF98-4E1F-8E00-74F11E8DB699}"/>
                </a:ext>
              </a:extLst>
            </p:cNvPr>
            <p:cNvSpPr/>
            <p:nvPr/>
          </p:nvSpPr>
          <p:spPr>
            <a:xfrm>
              <a:off x="4646949" y="4643471"/>
              <a:ext cx="330240" cy="3161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664E7B2-1FD4-4C49-B507-394DD6B19881}"/>
                </a:ext>
              </a:extLst>
            </p:cNvPr>
            <p:cNvSpPr/>
            <p:nvPr/>
          </p:nvSpPr>
          <p:spPr>
            <a:xfrm>
              <a:off x="4316709" y="5304305"/>
              <a:ext cx="330240" cy="3161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73C35E8C-0C5B-4861-9178-5DBC92C7B835}"/>
                </a:ext>
              </a:extLst>
            </p:cNvPr>
            <p:cNvSpPr/>
            <p:nvPr/>
          </p:nvSpPr>
          <p:spPr>
            <a:xfrm>
              <a:off x="4034186" y="5920341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Leaves</a:t>
              </a:r>
              <a:endParaRPr lang="en-US" sz="1100" kern="1200" dirty="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6D24C919-0D0E-4F1C-B975-C41C12F1DA32}"/>
                </a:ext>
              </a:extLst>
            </p:cNvPr>
            <p:cNvCxnSpPr>
              <a:cxnSpLocks/>
              <a:stCxn id="192" idx="7"/>
              <a:endCxn id="186" idx="2"/>
            </p:cNvCxnSpPr>
            <p:nvPr/>
          </p:nvCxnSpPr>
          <p:spPr>
            <a:xfrm flipH="1" flipV="1">
              <a:off x="3522616" y="4264251"/>
              <a:ext cx="511570" cy="198009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6F52894-8BD0-473A-9033-2ADC0386216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H="1" flipV="1">
              <a:off x="3863883" y="5258621"/>
              <a:ext cx="170303" cy="697720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DC3662E-4BC9-401D-8AE8-DD9C0049B29D}"/>
                </a:ext>
              </a:extLst>
            </p:cNvPr>
            <p:cNvCxnSpPr>
              <a:cxnSpLocks/>
              <a:stCxn id="192" idx="1"/>
              <a:endCxn id="188" idx="2"/>
            </p:cNvCxnSpPr>
            <p:nvPr/>
          </p:nvCxnSpPr>
          <p:spPr>
            <a:xfrm flipV="1">
              <a:off x="4080922" y="5609261"/>
              <a:ext cx="92217" cy="311080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377814DB-FBA7-42E8-A0B5-FB285B484A12}"/>
                </a:ext>
              </a:extLst>
            </p:cNvPr>
            <p:cNvCxnSpPr>
              <a:cxnSpLocks/>
              <a:stCxn id="192" idx="2"/>
              <a:endCxn id="191" idx="2"/>
            </p:cNvCxnSpPr>
            <p:nvPr/>
          </p:nvCxnSpPr>
          <p:spPr>
            <a:xfrm flipH="1" flipV="1">
              <a:off x="4481829" y="5620433"/>
              <a:ext cx="136656" cy="299908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59C0FBF2-E135-4B83-8ABB-42CC34706485}"/>
                </a:ext>
              </a:extLst>
            </p:cNvPr>
            <p:cNvCxnSpPr>
              <a:cxnSpLocks/>
              <a:stCxn id="192" idx="3"/>
              <a:endCxn id="190" idx="2"/>
            </p:cNvCxnSpPr>
            <p:nvPr/>
          </p:nvCxnSpPr>
          <p:spPr>
            <a:xfrm flipV="1">
              <a:off x="4665221" y="4959599"/>
              <a:ext cx="146848" cy="996742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FE7612-D6DC-434E-B7C0-0CB2CBF4B451}"/>
                </a:ext>
              </a:extLst>
            </p:cNvPr>
            <p:cNvCxnSpPr>
              <a:cxnSpLocks/>
              <a:stCxn id="192" idx="4"/>
              <a:endCxn id="189" idx="2"/>
            </p:cNvCxnSpPr>
            <p:nvPr/>
          </p:nvCxnSpPr>
          <p:spPr>
            <a:xfrm flipV="1">
              <a:off x="4665221" y="4616341"/>
              <a:ext cx="507452" cy="162800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C4BA4D03-D195-4F39-81AB-560B0045123C}"/>
                </a:ext>
              </a:extLst>
            </p:cNvPr>
            <p:cNvSpPr/>
            <p:nvPr/>
          </p:nvSpPr>
          <p:spPr>
            <a:xfrm>
              <a:off x="3449886" y="2911830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Root</a:t>
              </a:r>
              <a:r>
                <a:rPr lang="en-US" sz="1100" kern="1200" dirty="0"/>
                <a:t> Node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E60D9B6-9219-48D7-A64F-2065B8ADE3CD}"/>
                </a:ext>
              </a:extLst>
            </p:cNvPr>
            <p:cNvCxnSpPr>
              <a:cxnSpLocks/>
              <a:stCxn id="199" idx="5"/>
              <a:endCxn id="185" idx="0"/>
            </p:cNvCxnSpPr>
            <p:nvPr/>
          </p:nvCxnSpPr>
          <p:spPr>
            <a:xfrm>
              <a:off x="4034185" y="3271831"/>
              <a:ext cx="121668" cy="291454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98085391-845C-419E-8170-063C78E51DCD}"/>
              </a:ext>
            </a:extLst>
          </p:cNvPr>
          <p:cNvSpPr txBox="1"/>
          <p:nvPr/>
        </p:nvSpPr>
        <p:spPr>
          <a:xfrm>
            <a:off x="5071085" y="577580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Isn’t that too much?</a:t>
            </a: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FB9845D-788D-47E9-B9E9-152360FA64F7}"/>
              </a:ext>
            </a:extLst>
          </p:cNvPr>
          <p:cNvGrpSpPr/>
          <p:nvPr/>
        </p:nvGrpSpPr>
        <p:grpSpPr>
          <a:xfrm>
            <a:off x="3854887" y="606553"/>
            <a:ext cx="5170371" cy="5986893"/>
            <a:chOff x="-2447976" y="652036"/>
            <a:chExt cx="5170371" cy="5986893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F691D7C-3B30-4E97-8989-7E91A1D58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61" y="665265"/>
              <a:ext cx="2675497" cy="3060000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C70470C-864D-4CD3-89EB-270760D0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2" y="3578929"/>
              <a:ext cx="2675503" cy="306000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A62B90F3-1427-4649-B521-68BD5C9E9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47976" y="652036"/>
              <a:ext cx="2675497" cy="3060000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5D27E58C-E73A-4EA2-83C5-A97EDD655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447902" y="3572452"/>
              <a:ext cx="2675498" cy="30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Generated data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https://cran.r-project.org/package=caret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https://cran.r-project.org/package=mlbench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https://cran.r-project.org/package=e1071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lvl="3"/>
            <a:r>
              <a:rPr lang="en-US" dirty="0"/>
              <a:t>"a set of functions that attempt to streamline the process for creating predictive models"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/>
              <a:t>"a</a:t>
            </a:r>
            <a:r>
              <a:rPr lang="en-US" dirty="0"/>
              <a:t> collection of artificial and real-world machine learning benchmark problems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/>
              <a:t>"f</a:t>
            </a:r>
            <a:r>
              <a:rPr lang="en-US" dirty="0" err="1"/>
              <a:t>unctions</a:t>
            </a:r>
            <a:r>
              <a:rPr lang="en-US" dirty="0"/>
              <a:t> for latent class analysis, short time Fourier transform, fuzzy clustering, support vector machines, shortest path computation, bagged clustering, naive Bayes classifier, ...</a:t>
            </a:r>
            <a:r>
              <a:rPr lang="en-GB" dirty="0"/>
              <a:t>"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https://cran.r-project.org/package=dplyr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https://cran.r-project.org/package=tidyverse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https://cran.r-project.org/package=ggplot2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/>
              <a:t>"</a:t>
            </a:r>
            <a:r>
              <a:rPr lang="en-US" dirty="0"/>
              <a:t>a fast, consistent tool for working with data frame like objects,                                         both in memory and out of memory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which is contained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/>
              <a:t>"a set of packages that work in harmony because they share common data representations and API design"</a:t>
            </a:r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/>
              <a:t>"</a:t>
            </a:r>
            <a:r>
              <a:rPr lang="en-US" dirty="0"/>
              <a:t>a system for 'declaratively' creating graphics"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Let's try these out and create some data to work with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1302</Words>
  <Application>Microsoft Office PowerPoint</Application>
  <PresentationFormat>On-screen Show (4:3)</PresentationFormat>
  <Paragraphs>279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Gabriele Bonomi</cp:lastModifiedBy>
  <cp:revision>140</cp:revision>
  <dcterms:created xsi:type="dcterms:W3CDTF">2018-03-14T13:30:48Z</dcterms:created>
  <dcterms:modified xsi:type="dcterms:W3CDTF">2018-03-18T21:41:46Z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